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95" r:id="rId7"/>
    <p:sldId id="264" r:id="rId8"/>
    <p:sldId id="265" r:id="rId9"/>
    <p:sldId id="296" r:id="rId10"/>
    <p:sldId id="297" r:id="rId11"/>
    <p:sldId id="298" r:id="rId12"/>
    <p:sldId id="267" r:id="rId13"/>
    <p:sldId id="285" r:id="rId14"/>
    <p:sldId id="286" r:id="rId15"/>
    <p:sldId id="268" r:id="rId16"/>
    <p:sldId id="284" r:id="rId17"/>
    <p:sldId id="287" r:id="rId18"/>
    <p:sldId id="288"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591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441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717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218.5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187.8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1,329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525.6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371.4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21,631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186.4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123.0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152,470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531</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194.3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31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31 May</a:t>
            </a:r>
            <a:r>
              <a:rPr lang="en-GB" sz="1200" dirty="0"/>
              <a:t>. However, as data for recent days are likely to change significantly, only data up to </a:t>
            </a:r>
            <a:r>
              <a:rPr lang="en-GB" sz="1200" b="1" dirty="0"/>
              <a:t>Tue 26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Chichester in the most recent complete days and as such the doubling time is not calculated.</a:t>
            </a:r>
          </a:p>
        </p:txBody>
      </p:sp>
    </p:spTree>
    <p:extLst>
      <p:ext uri="{BB962C8B-B14F-4D97-AF65-F5344CB8AC3E}">
        <p14:creationId xmlns:p14="http://schemas.microsoft.com/office/powerpoint/2010/main" val="384341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411441" y="687642"/>
            <a:ext cx="5542059"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East Sussex, in the week ending 15</a:t>
            </a:r>
            <a:r>
              <a:rPr lang="en-GB" sz="1400" baseline="30000" dirty="0"/>
              <a:t>th</a:t>
            </a:r>
            <a:r>
              <a:rPr lang="en-GB" sz="1400" dirty="0"/>
              <a:t> May, the proportion of deaths in care homes has slightly increased, following declines over the recent weeks.</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4103518164"/>
              </p:ext>
            </p:extLst>
          </p:nvPr>
        </p:nvGraphicFramePr>
        <p:xfrm>
          <a:off x="370913" y="5163671"/>
          <a:ext cx="11065814" cy="1440327"/>
        </p:xfrm>
        <a:graphic>
          <a:graphicData uri="http://schemas.openxmlformats.org/drawingml/2006/table">
            <a:tbl>
              <a:tblPr/>
              <a:tblGrid>
                <a:gridCol w="691614">
                  <a:extLst>
                    <a:ext uri="{9D8B030D-6E8A-4147-A177-3AD203B41FA5}">
                      <a16:colId xmlns:a16="http://schemas.microsoft.com/office/drawing/2014/main" val="1998575075"/>
                    </a:ext>
                  </a:extLst>
                </a:gridCol>
                <a:gridCol w="518710">
                  <a:extLst>
                    <a:ext uri="{9D8B030D-6E8A-4147-A177-3AD203B41FA5}">
                      <a16:colId xmlns:a16="http://schemas.microsoft.com/office/drawing/2014/main" val="4082139058"/>
                    </a:ext>
                  </a:extLst>
                </a:gridCol>
                <a:gridCol w="518710">
                  <a:extLst>
                    <a:ext uri="{9D8B030D-6E8A-4147-A177-3AD203B41FA5}">
                      <a16:colId xmlns:a16="http://schemas.microsoft.com/office/drawing/2014/main" val="1877115370"/>
                    </a:ext>
                  </a:extLst>
                </a:gridCol>
                <a:gridCol w="518710">
                  <a:extLst>
                    <a:ext uri="{9D8B030D-6E8A-4147-A177-3AD203B41FA5}">
                      <a16:colId xmlns:a16="http://schemas.microsoft.com/office/drawing/2014/main" val="696609331"/>
                    </a:ext>
                  </a:extLst>
                </a:gridCol>
                <a:gridCol w="518710">
                  <a:extLst>
                    <a:ext uri="{9D8B030D-6E8A-4147-A177-3AD203B41FA5}">
                      <a16:colId xmlns:a16="http://schemas.microsoft.com/office/drawing/2014/main" val="945435690"/>
                    </a:ext>
                  </a:extLst>
                </a:gridCol>
                <a:gridCol w="518710">
                  <a:extLst>
                    <a:ext uri="{9D8B030D-6E8A-4147-A177-3AD203B41FA5}">
                      <a16:colId xmlns:a16="http://schemas.microsoft.com/office/drawing/2014/main" val="4099392816"/>
                    </a:ext>
                  </a:extLst>
                </a:gridCol>
                <a:gridCol w="518710">
                  <a:extLst>
                    <a:ext uri="{9D8B030D-6E8A-4147-A177-3AD203B41FA5}">
                      <a16:colId xmlns:a16="http://schemas.microsoft.com/office/drawing/2014/main" val="2492613715"/>
                    </a:ext>
                  </a:extLst>
                </a:gridCol>
                <a:gridCol w="518710">
                  <a:extLst>
                    <a:ext uri="{9D8B030D-6E8A-4147-A177-3AD203B41FA5}">
                      <a16:colId xmlns:a16="http://schemas.microsoft.com/office/drawing/2014/main" val="4065020466"/>
                    </a:ext>
                  </a:extLst>
                </a:gridCol>
                <a:gridCol w="518710">
                  <a:extLst>
                    <a:ext uri="{9D8B030D-6E8A-4147-A177-3AD203B41FA5}">
                      <a16:colId xmlns:a16="http://schemas.microsoft.com/office/drawing/2014/main" val="1865002551"/>
                    </a:ext>
                  </a:extLst>
                </a:gridCol>
                <a:gridCol w="518710">
                  <a:extLst>
                    <a:ext uri="{9D8B030D-6E8A-4147-A177-3AD203B41FA5}">
                      <a16:colId xmlns:a16="http://schemas.microsoft.com/office/drawing/2014/main" val="3813846355"/>
                    </a:ext>
                  </a:extLst>
                </a:gridCol>
                <a:gridCol w="518710">
                  <a:extLst>
                    <a:ext uri="{9D8B030D-6E8A-4147-A177-3AD203B41FA5}">
                      <a16:colId xmlns:a16="http://schemas.microsoft.com/office/drawing/2014/main" val="234630756"/>
                    </a:ext>
                  </a:extLst>
                </a:gridCol>
                <a:gridCol w="518710">
                  <a:extLst>
                    <a:ext uri="{9D8B030D-6E8A-4147-A177-3AD203B41FA5}">
                      <a16:colId xmlns:a16="http://schemas.microsoft.com/office/drawing/2014/main" val="3725478471"/>
                    </a:ext>
                  </a:extLst>
                </a:gridCol>
                <a:gridCol w="518710">
                  <a:extLst>
                    <a:ext uri="{9D8B030D-6E8A-4147-A177-3AD203B41FA5}">
                      <a16:colId xmlns:a16="http://schemas.microsoft.com/office/drawing/2014/main" val="2828013913"/>
                    </a:ext>
                  </a:extLst>
                </a:gridCol>
                <a:gridCol w="518710">
                  <a:extLst>
                    <a:ext uri="{9D8B030D-6E8A-4147-A177-3AD203B41FA5}">
                      <a16:colId xmlns:a16="http://schemas.microsoft.com/office/drawing/2014/main" val="2637868432"/>
                    </a:ext>
                  </a:extLst>
                </a:gridCol>
                <a:gridCol w="518710">
                  <a:extLst>
                    <a:ext uri="{9D8B030D-6E8A-4147-A177-3AD203B41FA5}">
                      <a16:colId xmlns:a16="http://schemas.microsoft.com/office/drawing/2014/main" val="1956483777"/>
                    </a:ext>
                  </a:extLst>
                </a:gridCol>
                <a:gridCol w="518710">
                  <a:extLst>
                    <a:ext uri="{9D8B030D-6E8A-4147-A177-3AD203B41FA5}">
                      <a16:colId xmlns:a16="http://schemas.microsoft.com/office/drawing/2014/main" val="1653521048"/>
                    </a:ext>
                  </a:extLst>
                </a:gridCol>
                <a:gridCol w="518710">
                  <a:extLst>
                    <a:ext uri="{9D8B030D-6E8A-4147-A177-3AD203B41FA5}">
                      <a16:colId xmlns:a16="http://schemas.microsoft.com/office/drawing/2014/main" val="2665635879"/>
                    </a:ext>
                  </a:extLst>
                </a:gridCol>
                <a:gridCol w="518710">
                  <a:extLst>
                    <a:ext uri="{9D8B030D-6E8A-4147-A177-3AD203B41FA5}">
                      <a16:colId xmlns:a16="http://schemas.microsoft.com/office/drawing/2014/main" val="2210826613"/>
                    </a:ext>
                  </a:extLst>
                </a:gridCol>
                <a:gridCol w="518710">
                  <a:extLst>
                    <a:ext uri="{9D8B030D-6E8A-4147-A177-3AD203B41FA5}">
                      <a16:colId xmlns:a16="http://schemas.microsoft.com/office/drawing/2014/main" val="1066874851"/>
                    </a:ext>
                  </a:extLst>
                </a:gridCol>
                <a:gridCol w="518710">
                  <a:extLst>
                    <a:ext uri="{9D8B030D-6E8A-4147-A177-3AD203B41FA5}">
                      <a16:colId xmlns:a16="http://schemas.microsoft.com/office/drawing/2014/main" val="1570344299"/>
                    </a:ext>
                  </a:extLst>
                </a:gridCol>
                <a:gridCol w="518710">
                  <a:extLst>
                    <a:ext uri="{9D8B030D-6E8A-4147-A177-3AD203B41FA5}">
                      <a16:colId xmlns:a16="http://schemas.microsoft.com/office/drawing/2014/main" val="1480998768"/>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15th</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91368" cy="307777"/>
          </a:xfrm>
          <a:prstGeom prst="rect">
            <a:avLst/>
          </a:prstGeom>
          <a:noFill/>
        </p:spPr>
        <p:txBody>
          <a:bodyPr wrap="none" rtlCol="0">
            <a:spAutoFit/>
          </a:bodyPr>
          <a:lstStyle/>
          <a:p>
            <a:r>
              <a:rPr lang="en-US" sz="1400" b="1" dirty="0"/>
              <a:t>All cause mortality; East Sussex; week ending 15th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23.3 (17.3-30.8)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 (12.1-17.4)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22.9 (20.1-26)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 (17.7-21.6)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25.2 (24.7-25.7)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426468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31 May, East Sussex has recorded 717 confirmed Covid-19 cases. </a:t>
            </a:r>
            <a:r>
              <a:rPr lang="en-GB" sz="1200"/>
              <a:t>This is 28.8%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73923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22nd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22nd May there have been 118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31.6% of the 373 deaths notified to CQC between 10th April and 22nd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22/05/2020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24/05/2020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2264883181"/>
              </p:ext>
            </p:extLst>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10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12th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10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22.9 per 100,000 (19.1-27.4)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10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21.9 per 100,000 (17.4-27.3)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10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62.8 per 100,000 (55.1-71.2)</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10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10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21.2 per 100,000 (17.2-25.7)</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25,751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6"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24/05/2020</a:t>
            </a:r>
          </a:p>
        </p:txBody>
      </p:sp>
    </p:spTree>
    <p:extLst>
      <p:ext uri="{BB962C8B-B14F-4D97-AF65-F5344CB8AC3E}">
        <p14:creationId xmlns:p14="http://schemas.microsoft.com/office/powerpoint/2010/main" val="140218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26/05/2020)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15th May but were registered up to 23rd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571889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908855614"/>
              </p:ext>
            </p:extLst>
          </p:nvPr>
        </p:nvGraphicFramePr>
        <p:xfrm>
          <a:off x="377687" y="840259"/>
          <a:ext cx="11550617" cy="5213543"/>
        </p:xfrm>
        <a:graphic>
          <a:graphicData uri="http://schemas.openxmlformats.org/drawingml/2006/table">
            <a:tbl>
              <a:tblPr/>
              <a:tblGrid>
                <a:gridCol w="1490697">
                  <a:extLst>
                    <a:ext uri="{9D8B030D-6E8A-4147-A177-3AD203B41FA5}">
                      <a16:colId xmlns:a16="http://schemas.microsoft.com/office/drawing/2014/main" val="914011533"/>
                    </a:ext>
                  </a:extLst>
                </a:gridCol>
                <a:gridCol w="502996">
                  <a:extLst>
                    <a:ext uri="{9D8B030D-6E8A-4147-A177-3AD203B41FA5}">
                      <a16:colId xmlns:a16="http://schemas.microsoft.com/office/drawing/2014/main" val="1234676251"/>
                    </a:ext>
                  </a:extLst>
                </a:gridCol>
                <a:gridCol w="502996">
                  <a:extLst>
                    <a:ext uri="{9D8B030D-6E8A-4147-A177-3AD203B41FA5}">
                      <a16:colId xmlns:a16="http://schemas.microsoft.com/office/drawing/2014/main" val="4290614221"/>
                    </a:ext>
                  </a:extLst>
                </a:gridCol>
                <a:gridCol w="502996">
                  <a:extLst>
                    <a:ext uri="{9D8B030D-6E8A-4147-A177-3AD203B41FA5}">
                      <a16:colId xmlns:a16="http://schemas.microsoft.com/office/drawing/2014/main" val="3570678717"/>
                    </a:ext>
                  </a:extLst>
                </a:gridCol>
                <a:gridCol w="502996">
                  <a:extLst>
                    <a:ext uri="{9D8B030D-6E8A-4147-A177-3AD203B41FA5}">
                      <a16:colId xmlns:a16="http://schemas.microsoft.com/office/drawing/2014/main" val="3557013875"/>
                    </a:ext>
                  </a:extLst>
                </a:gridCol>
                <a:gridCol w="502996">
                  <a:extLst>
                    <a:ext uri="{9D8B030D-6E8A-4147-A177-3AD203B41FA5}">
                      <a16:colId xmlns:a16="http://schemas.microsoft.com/office/drawing/2014/main" val="3143303423"/>
                    </a:ext>
                  </a:extLst>
                </a:gridCol>
                <a:gridCol w="502996">
                  <a:extLst>
                    <a:ext uri="{9D8B030D-6E8A-4147-A177-3AD203B41FA5}">
                      <a16:colId xmlns:a16="http://schemas.microsoft.com/office/drawing/2014/main" val="811113895"/>
                    </a:ext>
                  </a:extLst>
                </a:gridCol>
                <a:gridCol w="502996">
                  <a:extLst>
                    <a:ext uri="{9D8B030D-6E8A-4147-A177-3AD203B41FA5}">
                      <a16:colId xmlns:a16="http://schemas.microsoft.com/office/drawing/2014/main" val="3260015052"/>
                    </a:ext>
                  </a:extLst>
                </a:gridCol>
                <a:gridCol w="502996">
                  <a:extLst>
                    <a:ext uri="{9D8B030D-6E8A-4147-A177-3AD203B41FA5}">
                      <a16:colId xmlns:a16="http://schemas.microsoft.com/office/drawing/2014/main" val="3530290400"/>
                    </a:ext>
                  </a:extLst>
                </a:gridCol>
                <a:gridCol w="502996">
                  <a:extLst>
                    <a:ext uri="{9D8B030D-6E8A-4147-A177-3AD203B41FA5}">
                      <a16:colId xmlns:a16="http://schemas.microsoft.com/office/drawing/2014/main" val="1016590592"/>
                    </a:ext>
                  </a:extLst>
                </a:gridCol>
                <a:gridCol w="502996">
                  <a:extLst>
                    <a:ext uri="{9D8B030D-6E8A-4147-A177-3AD203B41FA5}">
                      <a16:colId xmlns:a16="http://schemas.microsoft.com/office/drawing/2014/main" val="845157241"/>
                    </a:ext>
                  </a:extLst>
                </a:gridCol>
                <a:gridCol w="502996">
                  <a:extLst>
                    <a:ext uri="{9D8B030D-6E8A-4147-A177-3AD203B41FA5}">
                      <a16:colId xmlns:a16="http://schemas.microsoft.com/office/drawing/2014/main" val="2611672487"/>
                    </a:ext>
                  </a:extLst>
                </a:gridCol>
                <a:gridCol w="502996">
                  <a:extLst>
                    <a:ext uri="{9D8B030D-6E8A-4147-A177-3AD203B41FA5}">
                      <a16:colId xmlns:a16="http://schemas.microsoft.com/office/drawing/2014/main" val="3459487358"/>
                    </a:ext>
                  </a:extLst>
                </a:gridCol>
                <a:gridCol w="502996">
                  <a:extLst>
                    <a:ext uri="{9D8B030D-6E8A-4147-A177-3AD203B41FA5}">
                      <a16:colId xmlns:a16="http://schemas.microsoft.com/office/drawing/2014/main" val="2298555161"/>
                    </a:ext>
                  </a:extLst>
                </a:gridCol>
                <a:gridCol w="502996">
                  <a:extLst>
                    <a:ext uri="{9D8B030D-6E8A-4147-A177-3AD203B41FA5}">
                      <a16:colId xmlns:a16="http://schemas.microsoft.com/office/drawing/2014/main" val="1233904622"/>
                    </a:ext>
                  </a:extLst>
                </a:gridCol>
                <a:gridCol w="502996">
                  <a:extLst>
                    <a:ext uri="{9D8B030D-6E8A-4147-A177-3AD203B41FA5}">
                      <a16:colId xmlns:a16="http://schemas.microsoft.com/office/drawing/2014/main" val="1647108581"/>
                    </a:ext>
                  </a:extLst>
                </a:gridCol>
                <a:gridCol w="502996">
                  <a:extLst>
                    <a:ext uri="{9D8B030D-6E8A-4147-A177-3AD203B41FA5}">
                      <a16:colId xmlns:a16="http://schemas.microsoft.com/office/drawing/2014/main" val="4131586401"/>
                    </a:ext>
                  </a:extLst>
                </a:gridCol>
                <a:gridCol w="502996">
                  <a:extLst>
                    <a:ext uri="{9D8B030D-6E8A-4147-A177-3AD203B41FA5}">
                      <a16:colId xmlns:a16="http://schemas.microsoft.com/office/drawing/2014/main" val="3701799912"/>
                    </a:ext>
                  </a:extLst>
                </a:gridCol>
                <a:gridCol w="502996">
                  <a:extLst>
                    <a:ext uri="{9D8B030D-6E8A-4147-A177-3AD203B41FA5}">
                      <a16:colId xmlns:a16="http://schemas.microsoft.com/office/drawing/2014/main" val="43166036"/>
                    </a:ext>
                  </a:extLst>
                </a:gridCol>
                <a:gridCol w="502996">
                  <a:extLst>
                    <a:ext uri="{9D8B030D-6E8A-4147-A177-3AD203B41FA5}">
                      <a16:colId xmlns:a16="http://schemas.microsoft.com/office/drawing/2014/main" val="2252693503"/>
                    </a:ext>
                  </a:extLst>
                </a:gridCol>
                <a:gridCol w="502996">
                  <a:extLst>
                    <a:ext uri="{9D8B030D-6E8A-4147-A177-3AD203B41FA5}">
                      <a16:colId xmlns:a16="http://schemas.microsoft.com/office/drawing/2014/main" val="2937568516"/>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0">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201899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15/05/2020</a:t>
            </a:r>
          </a:p>
        </p:txBody>
      </p:sp>
    </p:spTree>
    <p:extLst>
      <p:ext uri="{BB962C8B-B14F-4D97-AF65-F5344CB8AC3E}">
        <p14:creationId xmlns:p14="http://schemas.microsoft.com/office/powerpoint/2010/main" val="1884553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46.1 (38.7-54.7)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51.2 (45.4-57.5)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60.3 (55.2-65.7)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54.9 (51.5-58.6)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40,096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71.6 (70.9-72.3)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58325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56904"/>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44 deaths (15 per 100,000, 95% CI: 11-20)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 deaths (6 per 100,000, 95% CI: 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(6 per 100,000,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210 deaths (24 per 100,000, 95% CI: 21-28)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 deaths (6 per 100,000, 95% CI: 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4,406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15/05/2020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9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 deaths (9 per 1,000 care home beds, 95% CI: 5-14)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 deaths (5 per 1,000 care home beds, 95% CI: 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1,005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76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 deaths (3 per 1,000 care home beds, 95% CI: 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1,564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15/05/2020</a:t>
            </a:r>
          </a:p>
        </p:txBody>
      </p:sp>
    </p:spTree>
    <p:extLst>
      <p:ext uri="{BB962C8B-B14F-4D97-AF65-F5344CB8AC3E}">
        <p14:creationId xmlns:p14="http://schemas.microsoft.com/office/powerpoint/2010/main" val="3181543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11613</TotalTime>
  <Words>4315</Words>
  <Application>Microsoft Macintosh PowerPoint</Application>
  <PresentationFormat>Widescreen</PresentationFormat>
  <Paragraphs>1089</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147</cp:revision>
  <dcterms:created xsi:type="dcterms:W3CDTF">2020-04-23T12:41:56Z</dcterms:created>
  <dcterms:modified xsi:type="dcterms:W3CDTF">2020-06-02T08:03:27Z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